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9" r:id="rId2"/>
    <p:sldMasterId id="2147483764" r:id="rId3"/>
    <p:sldMasterId id="2147483660" r:id="rId4"/>
    <p:sldMasterId id="2147483700" r:id="rId5"/>
  </p:sldMasterIdLst>
  <p:notesMasterIdLst>
    <p:notesMasterId r:id="rId26"/>
  </p:notesMasterIdLst>
  <p:handoutMasterIdLst>
    <p:handoutMasterId r:id="rId27"/>
  </p:handoutMasterIdLst>
  <p:sldIdLst>
    <p:sldId id="323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</p:sldIdLst>
  <p:sldSz cx="12192000" cy="6858000"/>
  <p:notesSz cx="6858000" cy="9144000"/>
  <p:embeddedFontLst>
    <p:embeddedFont>
      <p:font typeface="British Council Sans" panose="020B0504020202020204" pitchFamily="34" charset="0"/>
      <p:regular r:id="rId28"/>
      <p:bold r:id="rId29"/>
      <p:italic r:id="rId30"/>
      <p:boldItalic r:id="rId31"/>
    </p:embeddedFont>
    <p:embeddedFont>
      <p:font typeface="British Council Sans Headline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Royle" initials="GR" lastIdx="31" clrIdx="0">
    <p:extLst>
      <p:ext uri="{19B8F6BF-5375-455C-9EA6-DF929625EA0E}">
        <p15:presenceInfo xmlns:p15="http://schemas.microsoft.com/office/powerpoint/2012/main" userId="6f799235006a86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FFA0D7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" autoAdjust="0"/>
    <p:restoredTop sz="96280" autoAdjust="0"/>
  </p:normalViewPr>
  <p:slideViewPr>
    <p:cSldViewPr snapToGrid="0" snapToObjects="1">
      <p:cViewPr varScale="1">
        <p:scale>
          <a:sx n="110" d="100"/>
          <a:sy n="110" d="100"/>
        </p:scale>
        <p:origin x="10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air-pollution/health-matters-air-pollu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ealth-matters-air-pollution/health-matters-air-pollu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amapserver.who.int/mapLibrary/Files/Maps/Global_aap_deaths_age_standardized_2012.png?ua=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837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2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Image:</a:t>
            </a:r>
            <a:r>
              <a:rPr lang="en-GB" b="1" baseline="0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Flickr/CSL Media</a:t>
            </a:r>
            <a:r>
              <a:rPr lang="en-US" dirty="0">
                <a:effectLst/>
              </a:rPr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Image: </a:t>
            </a:r>
            <a:r>
              <a:rPr lang="en-GB" dirty="0"/>
              <a:t>Flickr/sandeepachetan.travel.com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Image: 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 Foundation/Richard </a:t>
            </a:r>
            <a:r>
              <a:rPr lang="en-GB" sz="28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Stanley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endParaRPr lang="en-GB" sz="18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8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Flickr/Nick Hogarth/CFOR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0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2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Image: </a:t>
            </a:r>
            <a:r>
              <a:rPr lang="en-US" b="0" dirty="0"/>
              <a:t>sourced from </a:t>
            </a:r>
            <a:r>
              <a:rPr lang="en-US" dirty="0">
                <a:hlinkClick r:id="rId3"/>
              </a:rPr>
              <a:t>www.gov.uk/government/publications/health-matters-air-pollution/health-matters-air-pollution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9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Image: </a:t>
            </a:r>
            <a:r>
              <a:rPr lang="en-US" b="0" dirty="0"/>
              <a:t>sourced from </a:t>
            </a:r>
            <a:r>
              <a:rPr lang="en-US" dirty="0">
                <a:hlinkClick r:id="rId3"/>
              </a:rPr>
              <a:t>www.gov.uk/government/publications/health-matters-air-pollution/health-matters-air-pollution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Image:</a:t>
            </a:r>
            <a:r>
              <a:rPr lang="en-US" b="1" baseline="0" dirty="0"/>
              <a:t> </a:t>
            </a:r>
            <a:r>
              <a:rPr lang="en-US" dirty="0"/>
              <a:t>World</a:t>
            </a:r>
            <a:r>
              <a:rPr lang="en-US" baseline="0" dirty="0"/>
              <a:t> Health </a:t>
            </a:r>
            <a:r>
              <a:rPr lang="en-US" baseline="0" dirty="0" err="1"/>
              <a:t>Organisation</a:t>
            </a:r>
            <a:r>
              <a:rPr lang="en-US" baseline="0" dirty="0"/>
              <a:t> (sourced from</a:t>
            </a:r>
            <a:endParaRPr lang="en-US" dirty="0"/>
          </a:p>
          <a:p>
            <a:r>
              <a:rPr lang="en-US" dirty="0">
                <a:hlinkClick r:id="rId3"/>
              </a:rPr>
              <a:t>http://gamapserver.who.int/mapLibrary/Files/Maps/Global_aap_deaths_age_standardized_2012.png?ua=1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1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ritish Council Logo">
            <a:extLst>
              <a:ext uri="{FF2B5EF4-FFF2-40B4-BE49-F238E27FC236}">
                <a16:creationId xmlns:a16="http://schemas.microsoft.com/office/drawing/2014/main" id="{5DDEF12C-7487-864E-958F-4B2E3D93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">
            <a:extLst>
              <a:ext uri="{FF2B5EF4-FFF2-40B4-BE49-F238E27FC236}">
                <a16:creationId xmlns:a16="http://schemas.microsoft.com/office/drawing/2014/main" id="{4665FD8E-3E7D-E34E-8A07-72A8919E9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E41C586-C2C4-F543-85BF-E60883FCA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13712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Panel">
            <a:extLst>
              <a:ext uri="{FF2B5EF4-FFF2-40B4-BE49-F238E27FC236}">
                <a16:creationId xmlns:a16="http://schemas.microsoft.com/office/drawing/2014/main" id="{F4130FF1-8DA2-484C-99ED-50EADA711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A8B16F5C-1990-5444-81F9-AE30E2BE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2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EAAB306B-B006-4940-8BF7-9CC62265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28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C7263AF6-F66F-8A43-91E3-1DDB4063D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00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EAAB306B-B006-4940-8BF7-9CC62265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D1BB271A-9F31-F649-BD08-7CC789C266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335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9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1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835BB25-4B4D-2E43-9920-596829C6D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ext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ritish Council Logo">
            <a:extLst>
              <a:ext uri="{FF2B5EF4-FFF2-40B4-BE49-F238E27FC236}">
                <a16:creationId xmlns:a16="http://schemas.microsoft.com/office/drawing/2014/main" id="{A9B5034D-45F2-794C-B5B8-01E62BC3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ritish Council Logo">
            <a:extLst>
              <a:ext uri="{FF2B5EF4-FFF2-40B4-BE49-F238E27FC236}">
                <a16:creationId xmlns:a16="http://schemas.microsoft.com/office/drawing/2014/main" id="{5DDEF12C-7487-864E-958F-4B2E3D93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5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nel">
            <a:extLst>
              <a:ext uri="{FF2B5EF4-FFF2-40B4-BE49-F238E27FC236}">
                <a16:creationId xmlns:a16="http://schemas.microsoft.com/office/drawing/2014/main" id="{B1770B00-226D-FC4E-82B2-FADF7906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10" name="British Council Logo">
            <a:extLst>
              <a:ext uri="{FF2B5EF4-FFF2-40B4-BE49-F238E27FC236}">
                <a16:creationId xmlns:a16="http://schemas.microsoft.com/office/drawing/2014/main" id="{B228E9DE-B6D7-D144-9B89-4C1ED3A4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nel">
            <a:extLst>
              <a:ext uri="{FF2B5EF4-FFF2-40B4-BE49-F238E27FC236}">
                <a16:creationId xmlns:a16="http://schemas.microsoft.com/office/drawing/2014/main" id="{FE798422-C397-674C-900B-C038451B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E41C586-C2C4-F543-85BF-E60883FCA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2708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A6E12-F26C-C748-A08F-89BE3163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bg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bg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">
            <a:extLst>
              <a:ext uri="{FF2B5EF4-FFF2-40B4-BE49-F238E27FC236}">
                <a16:creationId xmlns:a16="http://schemas.microsoft.com/office/drawing/2014/main" id="{6BC31D06-11C4-444F-B6A7-634807167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4F27A-3199-F448-8B76-15059758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74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A9A5B-D97B-6A4B-A79C-659C1807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68701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4E985-E3A9-6440-B33F-DC74D7B7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0DA712-3D7F-4646-811F-DBEC6A5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"/>
          <p:cNvSpPr>
            <a:spLocks noGrp="1"/>
          </p:cNvSpPr>
          <p:nvPr>
            <p:ph type="ctrTitle"/>
          </p:nvPr>
        </p:nvSpPr>
        <p:spPr>
          <a:xfrm>
            <a:off x="648000" y="1895157"/>
            <a:ext cx="6876000" cy="1440000"/>
          </a:xfrm>
          <a:ln>
            <a:noFill/>
          </a:ln>
        </p:spPr>
        <p:txBody>
          <a:bodyPr/>
          <a:lstStyle/>
          <a:p>
            <a:r>
              <a:rPr lang="en-GB" sz="4400" dirty="0"/>
              <a:t>Sustainable Cities and Communities: Clean Air </a:t>
            </a:r>
          </a:p>
        </p:txBody>
      </p:sp>
      <p:sp>
        <p:nvSpPr>
          <p:cNvPr id="4" name="Programme"/>
          <p:cNvSpPr>
            <a:spLocks noGrp="1"/>
          </p:cNvSpPr>
          <p:nvPr>
            <p:ph type="subTitle" idx="1"/>
          </p:nvPr>
        </p:nvSpPr>
        <p:spPr>
          <a:xfrm>
            <a:off x="648000" y="1283157"/>
            <a:ext cx="6876000" cy="360000"/>
          </a:xfrm>
        </p:spPr>
        <p:txBody>
          <a:bodyPr/>
          <a:lstStyle/>
          <a:p>
            <a:r>
              <a:rPr lang="en-GB" dirty="0"/>
              <a:t>Schools Connect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665" y="3387015"/>
            <a:ext cx="6876000" cy="252000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05123-97F9-E147-8B76-9878301A0B9A}"/>
              </a:ext>
            </a:extLst>
          </p:cNvPr>
          <p:cNvCxnSpPr>
            <a:cxnSpLocks noChangeAspect="1"/>
          </p:cNvCxnSpPr>
          <p:nvPr/>
        </p:nvCxnSpPr>
        <p:spPr>
          <a:xfrm>
            <a:off x="647999" y="1796919"/>
            <a:ext cx="432000" cy="0"/>
          </a:xfrm>
          <a:prstGeom prst="line">
            <a:avLst/>
          </a:prstGeom>
          <a:ln w="412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7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036A-4C16-8AD0-5EE6-A5A46FEE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00" y="5520544"/>
            <a:ext cx="10944000" cy="396000"/>
          </a:xfrm>
        </p:spPr>
        <p:txBody>
          <a:bodyPr/>
          <a:lstStyle/>
          <a:p>
            <a:r>
              <a:rPr lang="en-GB" sz="1800" dirty="0">
                <a:latin typeface="+mn-lt"/>
                <a:ea typeface="+mn-ea"/>
                <a:cs typeface="Arial" panose="020B0604020202020204" pitchFamily="34" charset="0"/>
              </a:rPr>
              <a:t>                     Air pollution in Taiwan</a:t>
            </a:r>
            <a:br>
              <a:rPr lang="en-GB" sz="1800" dirty="0">
                <a:latin typeface="+mn-lt"/>
                <a:cs typeface="Arial" panose="020B0604020202020204" pitchFamily="34" charset="0"/>
              </a:rPr>
            </a:b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E10C2-1798-62EC-C858-37E59099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A32059-D4DC-390F-4A27-F91BA3A765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339" y="470400"/>
            <a:ext cx="8351322" cy="4975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5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76D8D-641A-2D13-2EFC-916747CF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3F016F8-EFD7-A440-140E-016C3D445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25" y="566174"/>
            <a:ext cx="7634349" cy="5088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1D29E-05D7-6C74-FD12-6C5759130921}"/>
              </a:ext>
            </a:extLst>
          </p:cNvPr>
          <p:cNvSpPr txBox="1"/>
          <p:nvPr/>
        </p:nvSpPr>
        <p:spPr>
          <a:xfrm>
            <a:off x="2278825" y="5822668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The view from the Konkan Railway</a:t>
            </a:r>
            <a:r>
              <a:rPr lang="en-GB" dirty="0">
                <a:cs typeface="Arial" panose="020B0604020202020204" pitchFamily="34" charset="0"/>
              </a:rPr>
              <a:t> in </a:t>
            </a:r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Maharashtra</a:t>
            </a:r>
          </a:p>
        </p:txBody>
      </p:sp>
    </p:spTree>
    <p:extLst>
      <p:ext uri="{BB962C8B-B14F-4D97-AF65-F5344CB8AC3E}">
        <p14:creationId xmlns:p14="http://schemas.microsoft.com/office/powerpoint/2010/main" val="355199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573E5-9D55-2346-BC0A-7C711185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84F5465-BFF2-25B6-8576-DF92C61F67FF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504" y="412739"/>
            <a:ext cx="7884992" cy="52566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46177-3FD7-6B0B-2B2F-54C1B9D80639}"/>
              </a:ext>
            </a:extLst>
          </p:cNvPr>
          <p:cNvSpPr txBox="1"/>
          <p:nvPr/>
        </p:nvSpPr>
        <p:spPr>
          <a:xfrm flipH="1">
            <a:off x="2064604" y="5849121"/>
            <a:ext cx="49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A road in Costa Rica</a:t>
            </a:r>
          </a:p>
        </p:txBody>
      </p:sp>
    </p:spTree>
    <p:extLst>
      <p:ext uri="{BB962C8B-B14F-4D97-AF65-F5344CB8AC3E}">
        <p14:creationId xmlns:p14="http://schemas.microsoft.com/office/powerpoint/2010/main" val="28030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BDE2F-4785-36C7-8887-50D28965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7814920-FB9B-93B8-3764-F3E69D392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27" y="488678"/>
            <a:ext cx="4344746" cy="5792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6AB3C-6431-B869-AE8E-5F5719DD4D8A}"/>
              </a:ext>
            </a:extLst>
          </p:cNvPr>
          <p:cNvSpPr txBox="1"/>
          <p:nvPr/>
        </p:nvSpPr>
        <p:spPr>
          <a:xfrm>
            <a:off x="377928" y="5545669"/>
            <a:ext cx="330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cs typeface="Arial" panose="020B0604020202020204" pitchFamily="34" charset="0"/>
              </a:rPr>
              <a:t>Clearing undergrowth in China</a:t>
            </a:r>
          </a:p>
        </p:txBody>
      </p:sp>
    </p:spTree>
    <p:extLst>
      <p:ext uri="{BB962C8B-B14F-4D97-AF65-F5344CB8AC3E}">
        <p14:creationId xmlns:p14="http://schemas.microsoft.com/office/powerpoint/2010/main" val="175687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F50E4-4656-963C-4757-5C7BC641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B5CE7-23C7-6C95-09AD-A21C3233187F}"/>
              </a:ext>
            </a:extLst>
          </p:cNvPr>
          <p:cNvSpPr txBox="1"/>
          <p:nvPr/>
        </p:nvSpPr>
        <p:spPr>
          <a:xfrm>
            <a:off x="2132187" y="1125592"/>
            <a:ext cx="8225668" cy="4951790"/>
          </a:xfrm>
          <a:prstGeom prst="rect">
            <a:avLst/>
          </a:prstGeom>
          <a:noFill/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52B84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B1F-6D65-4D20-425C-0B287A957A04}"/>
              </a:ext>
            </a:extLst>
          </p:cNvPr>
          <p:cNvSpPr txBox="1"/>
          <p:nvPr/>
        </p:nvSpPr>
        <p:spPr>
          <a:xfrm>
            <a:off x="2605143" y="1773664"/>
            <a:ext cx="7258808" cy="3823568"/>
          </a:xfrm>
          <a:prstGeom prst="rect">
            <a:avLst/>
          </a:prstGeom>
          <a:noFill/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52B84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7115-B13A-AB09-F7A3-3335115BE1C0}"/>
              </a:ext>
            </a:extLst>
          </p:cNvPr>
          <p:cNvSpPr txBox="1"/>
          <p:nvPr/>
        </p:nvSpPr>
        <p:spPr>
          <a:xfrm>
            <a:off x="3030191" y="2447665"/>
            <a:ext cx="6408712" cy="2664296"/>
          </a:xfrm>
          <a:prstGeom prst="rect">
            <a:avLst/>
          </a:prstGeom>
          <a:noFill/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52B84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4E708-474B-A8B0-3A65-DFDB9DE8BBCD}"/>
              </a:ext>
            </a:extLst>
          </p:cNvPr>
          <p:cNvSpPr txBox="1"/>
          <p:nvPr/>
        </p:nvSpPr>
        <p:spPr>
          <a:xfrm>
            <a:off x="3712903" y="3125143"/>
            <a:ext cx="5040560" cy="1584176"/>
          </a:xfrm>
          <a:prstGeom prst="rect">
            <a:avLst/>
          </a:prstGeom>
          <a:noFill/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52B84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75522-F807-FE1A-9564-14DE0440F6C9}"/>
              </a:ext>
            </a:extLst>
          </p:cNvPr>
          <p:cNvSpPr txBox="1"/>
          <p:nvPr/>
        </p:nvSpPr>
        <p:spPr>
          <a:xfrm>
            <a:off x="4726999" y="3608871"/>
            <a:ext cx="3012368" cy="923330"/>
          </a:xfrm>
          <a:prstGeom prst="rect">
            <a:avLst/>
          </a:prstGeom>
          <a:solidFill>
            <a:srgbClr val="7716BD"/>
          </a:solidFill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E.g. map, photo,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quote etc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73B8-7130-1088-57EA-9254D9A12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041" y="3608872"/>
            <a:ext cx="1201026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A95D4-60F2-3703-2EC8-F9FCA1E233E3}"/>
              </a:ext>
            </a:extLst>
          </p:cNvPr>
          <p:cNvSpPr txBox="1"/>
          <p:nvPr/>
        </p:nvSpPr>
        <p:spPr>
          <a:xfrm>
            <a:off x="592289" y="318953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Layers of inference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92DDB-E4EB-55F5-8000-D1D1BE8D9C79}"/>
              </a:ext>
            </a:extLst>
          </p:cNvPr>
          <p:cNvSpPr txBox="1"/>
          <p:nvPr/>
        </p:nvSpPr>
        <p:spPr>
          <a:xfrm>
            <a:off x="2132187" y="1125591"/>
            <a:ext cx="3312368" cy="307777"/>
          </a:xfrm>
          <a:prstGeom prst="rect">
            <a:avLst/>
          </a:prstGeom>
          <a:solidFill>
            <a:srgbClr val="7716BD"/>
          </a:solidFill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other questions do I need to ask?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96810-6452-620D-4253-65BE20F0455A}"/>
              </a:ext>
            </a:extLst>
          </p:cNvPr>
          <p:cNvSpPr txBox="1"/>
          <p:nvPr/>
        </p:nvSpPr>
        <p:spPr>
          <a:xfrm>
            <a:off x="2605143" y="1773664"/>
            <a:ext cx="2801312" cy="307777"/>
          </a:xfrm>
          <a:prstGeom prst="rect">
            <a:avLst/>
          </a:prstGeom>
          <a:solidFill>
            <a:srgbClr val="7716BD"/>
          </a:solidFill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doesn’t this source tell 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CE87A-4575-800F-71B6-0667419485E8}"/>
              </a:ext>
            </a:extLst>
          </p:cNvPr>
          <p:cNvSpPr txBox="1"/>
          <p:nvPr/>
        </p:nvSpPr>
        <p:spPr>
          <a:xfrm>
            <a:off x="3030191" y="2451142"/>
            <a:ext cx="3614292" cy="307777"/>
          </a:xfrm>
          <a:prstGeom prst="rect">
            <a:avLst/>
          </a:prstGeom>
          <a:solidFill>
            <a:srgbClr val="7716BD"/>
          </a:solidFill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can I infer, what guesses can I make?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0356D-9902-137C-87AC-4D5870FA22E0}"/>
              </a:ext>
            </a:extLst>
          </p:cNvPr>
          <p:cNvSpPr txBox="1"/>
          <p:nvPr/>
        </p:nvSpPr>
        <p:spPr>
          <a:xfrm>
            <a:off x="3712903" y="3124236"/>
            <a:ext cx="3403444" cy="307777"/>
          </a:xfrm>
          <a:prstGeom prst="rect">
            <a:avLst/>
          </a:prstGeom>
          <a:solidFill>
            <a:srgbClr val="7716BD"/>
          </a:solidFill>
          <a:ln>
            <a:solidFill>
              <a:srgbClr val="7716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does this source definitely tell me?</a:t>
            </a:r>
          </a:p>
        </p:txBody>
      </p:sp>
    </p:spTree>
    <p:extLst>
      <p:ext uri="{BB962C8B-B14F-4D97-AF65-F5344CB8AC3E}">
        <p14:creationId xmlns:p14="http://schemas.microsoft.com/office/powerpoint/2010/main" val="21442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0F367-FB94-67E8-E47C-30625650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15</a:t>
            </a:fld>
            <a:endParaRPr lang="en-GB" noProof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8193601-0A3B-9A1C-F7A9-2EA19C025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16444"/>
              </p:ext>
            </p:extLst>
          </p:nvPr>
        </p:nvGraphicFramePr>
        <p:xfrm>
          <a:off x="595255" y="1427015"/>
          <a:ext cx="10848600" cy="42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00">
                  <a:extLst>
                    <a:ext uri="{9D8B030D-6E8A-4147-A177-3AD203B41FA5}">
                      <a16:colId xmlns:a16="http://schemas.microsoft.com/office/drawing/2014/main" val="3242594202"/>
                    </a:ext>
                  </a:extLst>
                </a:gridCol>
                <a:gridCol w="1808100">
                  <a:extLst>
                    <a:ext uri="{9D8B030D-6E8A-4147-A177-3AD203B41FA5}">
                      <a16:colId xmlns:a16="http://schemas.microsoft.com/office/drawing/2014/main" val="2936327083"/>
                    </a:ext>
                  </a:extLst>
                </a:gridCol>
                <a:gridCol w="1808100">
                  <a:extLst>
                    <a:ext uri="{9D8B030D-6E8A-4147-A177-3AD203B41FA5}">
                      <a16:colId xmlns:a16="http://schemas.microsoft.com/office/drawing/2014/main" val="4282939854"/>
                    </a:ext>
                  </a:extLst>
                </a:gridCol>
                <a:gridCol w="1808100">
                  <a:extLst>
                    <a:ext uri="{9D8B030D-6E8A-4147-A177-3AD203B41FA5}">
                      <a16:colId xmlns:a16="http://schemas.microsoft.com/office/drawing/2014/main" val="1500724557"/>
                    </a:ext>
                  </a:extLst>
                </a:gridCol>
                <a:gridCol w="1808100">
                  <a:extLst>
                    <a:ext uri="{9D8B030D-6E8A-4147-A177-3AD203B41FA5}">
                      <a16:colId xmlns:a16="http://schemas.microsoft.com/office/drawing/2014/main" val="1252091593"/>
                    </a:ext>
                  </a:extLst>
                </a:gridCol>
                <a:gridCol w="1808100">
                  <a:extLst>
                    <a:ext uri="{9D8B030D-6E8A-4147-A177-3AD203B41FA5}">
                      <a16:colId xmlns:a16="http://schemas.microsoft.com/office/drawing/2014/main" val="1319694069"/>
                    </a:ext>
                  </a:extLst>
                </a:gridCol>
              </a:tblGrid>
              <a:tr h="32821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</a:t>
                      </a:r>
                    </a:p>
                  </a:txBody>
                  <a:tcPr>
                    <a:solidFill>
                      <a:srgbClr val="771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20462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72885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283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60699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55189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68412"/>
                  </a:ext>
                </a:extLst>
              </a:tr>
              <a:tr h="646834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922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B16974-5594-41F4-82E1-74377AA8F58B}"/>
              </a:ext>
            </a:extLst>
          </p:cNvPr>
          <p:cNvSpPr txBox="1"/>
          <p:nvPr/>
        </p:nvSpPr>
        <p:spPr>
          <a:xfrm>
            <a:off x="523017" y="485047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Question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generator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97361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9F639-0B34-76EC-9221-3078C47A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FA84198-1DF6-D0B7-1500-84953E5FA7DA}"/>
              </a:ext>
            </a:extLst>
          </p:cNvPr>
          <p:cNvSpPr>
            <a:spLocks noChangeArrowheads="1"/>
          </p:cNvSpPr>
          <p:nvPr/>
        </p:nvSpPr>
        <p:spPr bwMode="auto">
          <a:xfrm rot="4709376">
            <a:off x="4449435" y="629927"/>
            <a:ext cx="4283787" cy="6297093"/>
          </a:xfrm>
          <a:custGeom>
            <a:avLst/>
            <a:gdLst>
              <a:gd name="G0" fmla="+- 4713184 0 0"/>
              <a:gd name="G1" fmla="+- 7165557 0 0"/>
              <a:gd name="G2" fmla="+- 4713184 0 7165557"/>
              <a:gd name="G3" fmla="+- 10800 0 0"/>
              <a:gd name="G4" fmla="+- 0 0 47131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729 0 0"/>
              <a:gd name="G9" fmla="+- 0 0 7165557"/>
              <a:gd name="G10" fmla="+- 4729 0 2700"/>
              <a:gd name="G11" fmla="cos G10 4713184"/>
              <a:gd name="G12" fmla="sin G10 4713184"/>
              <a:gd name="G13" fmla="cos 13500 4713184"/>
              <a:gd name="G14" fmla="sin 13500 4713184"/>
              <a:gd name="G15" fmla="+- G11 10800 0"/>
              <a:gd name="G16" fmla="+- G12 10800 0"/>
              <a:gd name="G17" fmla="+- G13 10800 0"/>
              <a:gd name="G18" fmla="+- G14 10800 0"/>
              <a:gd name="G19" fmla="*/ 4729 1 2"/>
              <a:gd name="G20" fmla="+- G19 5400 0"/>
              <a:gd name="G21" fmla="cos G20 4713184"/>
              <a:gd name="G22" fmla="sin G20 4713184"/>
              <a:gd name="G23" fmla="+- G21 10800 0"/>
              <a:gd name="G24" fmla="+- G12 G23 G22"/>
              <a:gd name="G25" fmla="+- G22 G23 G11"/>
              <a:gd name="G26" fmla="cos 10800 4713184"/>
              <a:gd name="G27" fmla="sin 10800 4713184"/>
              <a:gd name="G28" fmla="cos 4729 4713184"/>
              <a:gd name="G29" fmla="sin 4729 47131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165557"/>
              <a:gd name="G36" fmla="sin G34 7165557"/>
              <a:gd name="G37" fmla="+/ 7165557 47131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729 G39"/>
              <a:gd name="G43" fmla="sin 47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918 w 21600"/>
              <a:gd name="T5" fmla="*/ 0 h 21600"/>
              <a:gd name="T6" fmla="*/ 8228 w 21600"/>
              <a:gd name="T7" fmla="*/ 18126 h 21600"/>
              <a:gd name="T8" fmla="*/ 10851 w 21600"/>
              <a:gd name="T9" fmla="*/ 6071 h 21600"/>
              <a:gd name="T10" fmla="*/ 14990 w 21600"/>
              <a:gd name="T11" fmla="*/ 23633 h 21600"/>
              <a:gd name="T12" fmla="*/ 7757 w 21600"/>
              <a:gd name="T13" fmla="*/ 19962 h 21600"/>
              <a:gd name="T14" fmla="*/ 11429 w 21600"/>
              <a:gd name="T15" fmla="*/ 1272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267" y="15295"/>
                </a:moveTo>
                <a:cubicBezTo>
                  <a:pt x="14212" y="14660"/>
                  <a:pt x="15529" y="12846"/>
                  <a:pt x="15529" y="10800"/>
                </a:cubicBezTo>
                <a:cubicBezTo>
                  <a:pt x="15529" y="8188"/>
                  <a:pt x="13411" y="6071"/>
                  <a:pt x="10800" y="6071"/>
                </a:cubicBezTo>
                <a:cubicBezTo>
                  <a:pt x="8188" y="6071"/>
                  <a:pt x="6071" y="8188"/>
                  <a:pt x="6071" y="10800"/>
                </a:cubicBezTo>
                <a:cubicBezTo>
                  <a:pt x="6070" y="12808"/>
                  <a:pt x="7339" y="14597"/>
                  <a:pt x="9234" y="15262"/>
                </a:cubicBezTo>
                <a:lnTo>
                  <a:pt x="7223" y="20990"/>
                </a:lnTo>
                <a:cubicBezTo>
                  <a:pt x="2896" y="19472"/>
                  <a:pt x="0" y="153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473"/>
                  <a:pt x="18594" y="19616"/>
                  <a:pt x="14152" y="21066"/>
                </a:cubicBezTo>
                <a:lnTo>
                  <a:pt x="14990" y="23633"/>
                </a:lnTo>
                <a:lnTo>
                  <a:pt x="7757" y="19962"/>
                </a:lnTo>
                <a:lnTo>
                  <a:pt x="11429" y="12728"/>
                </a:lnTo>
                <a:lnTo>
                  <a:pt x="12267" y="15295"/>
                </a:lnTo>
                <a:close/>
              </a:path>
            </a:pathLst>
          </a:custGeom>
          <a:solidFill>
            <a:srgbClr val="7716BD"/>
          </a:solidFill>
          <a:ln w="3175">
            <a:solidFill>
              <a:srgbClr val="7716BD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352B84"/>
              </a:solidFill>
              <a:latin typeface="Arial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D3C18C5-D7CE-DE8F-8C19-65E2B0526798}"/>
              </a:ext>
            </a:extLst>
          </p:cNvPr>
          <p:cNvGrpSpPr>
            <a:grpSpLocks/>
          </p:cNvGrpSpPr>
          <p:nvPr/>
        </p:nvGrpSpPr>
        <p:grpSpPr bwMode="auto">
          <a:xfrm>
            <a:off x="3811494" y="1819533"/>
            <a:ext cx="5980352" cy="3459779"/>
            <a:chOff x="2420" y="2693"/>
            <a:chExt cx="10932" cy="7205"/>
          </a:xfrm>
        </p:grpSpPr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18EC8909-F00F-F58A-6231-BCA72631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4361"/>
              <a:ext cx="2847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Asking</a:t>
              </a:r>
              <a:endPara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A2A52171-BAD5-9C62-EF1D-F52A07E0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9" y="2693"/>
              <a:ext cx="342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Collaborating and Selecting 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9C0741CD-0FEF-DD48-C512-93348B304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9" y="9480"/>
              <a:ext cx="422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Communicating</a:t>
              </a:r>
              <a:endPara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FF1EAD4-81C1-A08F-A728-D2507BBD5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6" y="6960"/>
              <a:ext cx="3166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Reflecting</a:t>
              </a:r>
              <a:endPara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99F1C101-5870-94A3-9517-32F13D04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7667"/>
              <a:ext cx="2957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Evaluating</a:t>
              </a:r>
              <a:endPara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5ECC4BDB-07BF-38D1-A2C0-48E8F7245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2" y="4279"/>
              <a:ext cx="207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GB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Doing </a:t>
              </a:r>
              <a:endPara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18">
            <a:extLst>
              <a:ext uri="{FF2B5EF4-FFF2-40B4-BE49-F238E27FC236}">
                <a16:creationId xmlns:a16="http://schemas.microsoft.com/office/drawing/2014/main" id="{E107207F-AD6F-C340-9D1C-BD14D4EC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296" y="1346184"/>
            <a:ext cx="1777763" cy="108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Use</a:t>
            </a:r>
            <a:r>
              <a:rPr lang="en-US" sz="1400" b="1" dirty="0">
                <a:solidFill>
                  <a:srgbClr val="7716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a mix of given and pupils’ own questions as a starting point.</a:t>
            </a:r>
          </a:p>
          <a:p>
            <a:pPr eaLnBrk="0" hangingPunct="0">
              <a:defRPr/>
            </a:pPr>
            <a:endParaRPr lang="en-US" dirty="0">
              <a:solidFill>
                <a:srgbClr val="771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9009CAEF-FB55-1488-42EB-331318C4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963" y="847308"/>
            <a:ext cx="2071209" cy="575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Decide</a:t>
            </a:r>
            <a:r>
              <a:rPr lang="en-US" sz="1400" b="1" dirty="0">
                <a:solidFill>
                  <a:srgbClr val="7716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what, how, when and WHERE..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68C77F-F69B-22B8-1706-F9A5DF6DAD60}"/>
              </a:ext>
            </a:extLst>
          </p:cNvPr>
          <p:cNvSpPr/>
          <p:nvPr/>
        </p:nvSpPr>
        <p:spPr>
          <a:xfrm>
            <a:off x="9536164" y="1568298"/>
            <a:ext cx="16469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US" sz="1400" b="1" dirty="0">
                <a:solidFill>
                  <a:srgbClr val="7716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will we collect, analyse and present information? 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135E91C-F0B3-51C9-106A-C22E5B2F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259" y="4467134"/>
            <a:ext cx="1511708" cy="614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What have we found out? </a:t>
            </a:r>
          </a:p>
          <a:p>
            <a:pPr eaLnBrk="0" hangingPunct="0">
              <a:defRPr/>
            </a:pPr>
            <a:endParaRPr lang="en-US" dirty="0">
              <a:solidFill>
                <a:srgbClr val="7716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23A61A6-7434-9C1F-0B10-41F19AC7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191" y="6250325"/>
            <a:ext cx="7267767" cy="235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What</a:t>
            </a:r>
            <a:r>
              <a:rPr lang="en-US" sz="1400" b="1" dirty="0">
                <a:solidFill>
                  <a:srgbClr val="7716B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do we do with this knowledge? Who can we share it with? And how?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2C56AD48-C7CB-AC4A-E1D0-35DCC416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091" y="3349238"/>
            <a:ext cx="1422354" cy="1732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2"/>
                </a:solidFill>
                <a:ea typeface="Tahoma" panose="020B0604030504040204" pitchFamily="34" charset="0"/>
                <a:cs typeface="Arial" panose="020B0604020202020204" pitchFamily="34" charset="0"/>
              </a:rPr>
              <a:t>What have we learnt? How do we know? Has it changed our thinking and if so, how?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FDFF9-71C9-EBEB-AA40-6B6126E911BF}"/>
              </a:ext>
            </a:extLst>
          </p:cNvPr>
          <p:cNvSpPr txBox="1"/>
          <p:nvPr/>
        </p:nvSpPr>
        <p:spPr>
          <a:xfrm>
            <a:off x="578435" y="651304"/>
            <a:ext cx="434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Enquiry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8250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35009-0981-D839-2443-AC938BAE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3" name="Content Placeholder 3" descr="Infographic showing how air pollution affects people through their lifetime">
            <a:extLst>
              <a:ext uri="{FF2B5EF4-FFF2-40B4-BE49-F238E27FC236}">
                <a16:creationId xmlns:a16="http://schemas.microsoft.com/office/drawing/2014/main" id="{404FF45A-CA71-A058-0806-FDA53CC8B4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244" y="401780"/>
            <a:ext cx="9141102" cy="5666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2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2139C-1D7A-99C3-A2D7-0BD8431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3" name="Content Placeholder 3" descr="Infographic showing opportunities to promote active travel">
            <a:extLst>
              <a:ext uri="{FF2B5EF4-FFF2-40B4-BE49-F238E27FC236}">
                <a16:creationId xmlns:a16="http://schemas.microsoft.com/office/drawing/2014/main" id="{8C295DD4-DD1A-5BEB-4419-B400B88CC30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796" y="514721"/>
            <a:ext cx="9396368" cy="5525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28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3AA75A-04C5-D898-CBCF-6BEFBE3D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9956408-B966-8D97-98CC-E26FF4902A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81" y="537330"/>
            <a:ext cx="9206756" cy="56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2" y="749580"/>
            <a:ext cx="3468815" cy="1661112"/>
          </a:xfrm>
        </p:spPr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de Bono’s Thinking Hats – Feelings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0BA7EE-9F3B-9E42-0059-80AA927B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029" b="13458"/>
          <a:stretch/>
        </p:blipFill>
        <p:spPr bwMode="auto">
          <a:xfrm>
            <a:off x="3030291" y="383458"/>
            <a:ext cx="6207618" cy="61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8A494-6294-4D79-EE81-827F4DF02347}"/>
              </a:ext>
            </a:extLst>
          </p:cNvPr>
          <p:cNvSpPr txBox="1"/>
          <p:nvPr/>
        </p:nvSpPr>
        <p:spPr>
          <a:xfrm>
            <a:off x="4510138" y="872371"/>
            <a:ext cx="315797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85818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EE12A-0F76-24CF-71C4-023A3FFF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20</a:t>
            </a:fld>
            <a:endParaRPr lang="en-GB" noProof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CCD145-3729-7F97-5A81-754550087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24818"/>
              </p:ext>
            </p:extLst>
          </p:nvPr>
        </p:nvGraphicFramePr>
        <p:xfrm>
          <a:off x="3826454" y="1714666"/>
          <a:ext cx="4459970" cy="467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50">
                  <a:extLst>
                    <a:ext uri="{9D8B030D-6E8A-4147-A177-3AD203B41FA5}">
                      <a16:colId xmlns:a16="http://schemas.microsoft.com/office/drawing/2014/main" val="4223387429"/>
                    </a:ext>
                  </a:extLst>
                </a:gridCol>
                <a:gridCol w="2744558">
                  <a:extLst>
                    <a:ext uri="{9D8B030D-6E8A-4147-A177-3AD203B41FA5}">
                      <a16:colId xmlns:a16="http://schemas.microsoft.com/office/drawing/2014/main" val="289577857"/>
                    </a:ext>
                  </a:extLst>
                </a:gridCol>
                <a:gridCol w="1073162">
                  <a:extLst>
                    <a:ext uri="{9D8B030D-6E8A-4147-A177-3AD203B41FA5}">
                      <a16:colId xmlns:a16="http://schemas.microsoft.com/office/drawing/2014/main" val="2384973133"/>
                    </a:ext>
                  </a:extLst>
                </a:gridCol>
              </a:tblGrid>
              <a:tr h="424936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71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60106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Ulaanbaatar, Mongolia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87956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Delhi, India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08403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Hanoi, Vietnam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01612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Mumbai, India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65853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Kathmandu, Nepal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89259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Wuhan, China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81471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Hangzhou, China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942566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Bishkek, Kyrgyzstan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603112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Chengdu, China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>
                    <a:solidFill>
                      <a:srgbClr val="7716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08497"/>
                  </a:ext>
                </a:extLst>
              </a:tr>
              <a:tr h="42493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Belgrade, Serbia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>
                    <a:solidFill>
                      <a:srgbClr val="7716BD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797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77661F-0111-35E7-5B5A-F7D8D1E203AD}"/>
              </a:ext>
            </a:extLst>
          </p:cNvPr>
          <p:cNvSpPr txBox="1"/>
          <p:nvPr/>
        </p:nvSpPr>
        <p:spPr>
          <a:xfrm>
            <a:off x="924800" y="498901"/>
            <a:ext cx="10117276" cy="1077218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Air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quality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pollution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city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ranking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21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January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9193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2" y="680308"/>
            <a:ext cx="3067033" cy="1661112"/>
          </a:xfrm>
        </p:spPr>
        <p:txBody>
          <a:bodyPr/>
          <a:lstStyle/>
          <a:p>
            <a:pPr lvl="0">
              <a:defRPr/>
            </a:pPr>
            <a:r>
              <a:rPr lang="en-GB" sz="3200" dirty="0">
                <a:cs typeface="Arial" panose="020B0604020202020204" pitchFamily="34" charset="0"/>
              </a:rPr>
              <a:t>de Bono’s Thinking Hats – Information</a:t>
            </a:r>
          </a:p>
          <a:p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2A2BFB-0735-0C81-182B-9F2B995E1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028" b="12550"/>
          <a:stretch/>
        </p:blipFill>
        <p:spPr bwMode="auto">
          <a:xfrm>
            <a:off x="2927877" y="520700"/>
            <a:ext cx="6336246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AB359-C468-3D5E-87F0-AA7B86154EB8}"/>
              </a:ext>
            </a:extLst>
          </p:cNvPr>
          <p:cNvSpPr txBox="1"/>
          <p:nvPr/>
        </p:nvSpPr>
        <p:spPr>
          <a:xfrm>
            <a:off x="4490833" y="2948602"/>
            <a:ext cx="32103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3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data.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and objective.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know?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to find out?</a:t>
            </a:r>
            <a:endParaRPr lang="en-S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I get the information?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6A4BBB1B-C550-09C5-A4D1-EE23C6C2B72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807040" y="1064675"/>
            <a:ext cx="2801852" cy="185852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White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Thinking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427775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2" y="680308"/>
            <a:ext cx="3067033" cy="1661112"/>
          </a:xfrm>
        </p:spPr>
        <p:txBody>
          <a:bodyPr/>
          <a:lstStyle/>
          <a:p>
            <a:pPr lvl="0">
              <a:defRPr/>
            </a:pPr>
            <a:r>
              <a:rPr lang="en-GB" sz="3200" dirty="0">
                <a:cs typeface="Arial" panose="020B0604020202020204" pitchFamily="34" charset="0"/>
              </a:rPr>
              <a:t>de Bono’s Thinking Hats – Cautions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26F60E-0712-9C7C-CBDE-47C340B1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114" t="12640" b="11379"/>
          <a:stretch/>
        </p:blipFill>
        <p:spPr bwMode="auto">
          <a:xfrm>
            <a:off x="3705532" y="564322"/>
            <a:ext cx="5616268" cy="63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27704-194C-BC03-93DE-2AE4841E1D1A}"/>
              </a:ext>
            </a:extLst>
          </p:cNvPr>
          <p:cNvSpPr txBox="1"/>
          <p:nvPr/>
        </p:nvSpPr>
        <p:spPr>
          <a:xfrm>
            <a:off x="4534008" y="3147096"/>
            <a:ext cx="3301783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Cautions</a:t>
            </a:r>
            <a:endParaRPr lang="en-GB" sz="4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Spotting the risks.</a:t>
            </a:r>
          </a:p>
          <a:p>
            <a:pPr algn="ctr" defTabSz="342900">
              <a:spcAft>
                <a:spcPts val="600"/>
              </a:spcAft>
            </a:pPr>
            <a:r>
              <a:rPr lang="en-S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Difficulties, weaknesses, dangers.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reasons are given.</a:t>
            </a:r>
            <a:endParaRPr lang="en-S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Spotting the risks/challenges.</a:t>
            </a:r>
          </a:p>
        </p:txBody>
      </p:sp>
      <p:sp>
        <p:nvSpPr>
          <p:cNvPr id="10" name="WordArt 4">
            <a:extLst>
              <a:ext uri="{FF2B5EF4-FFF2-40B4-BE49-F238E27FC236}">
                <a16:creationId xmlns:a16="http://schemas.microsoft.com/office/drawing/2014/main" id="{0B1E5FE3-9339-233B-07A0-3739A18726B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913793" y="1169398"/>
            <a:ext cx="2680807" cy="1796834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Black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Thinking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414559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3" y="680307"/>
            <a:ext cx="2873069" cy="2007475"/>
          </a:xfrm>
        </p:spPr>
        <p:txBody>
          <a:bodyPr/>
          <a:lstStyle/>
          <a:p>
            <a:pPr lvl="0">
              <a:defRPr/>
            </a:pPr>
            <a:r>
              <a:rPr lang="en-GB" sz="3200" dirty="0">
                <a:cs typeface="Arial" panose="020B0604020202020204" pitchFamily="34" charset="0"/>
              </a:rPr>
              <a:t>de Bono’s Thinking Hats –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445FE7-C9EB-44CE-52B4-EC6516C83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184" b="13176"/>
          <a:stretch/>
        </p:blipFill>
        <p:spPr bwMode="auto">
          <a:xfrm>
            <a:off x="3283527" y="549069"/>
            <a:ext cx="5906258" cy="60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4D6B0-8E79-C206-C584-F5DECD53C7E1}"/>
              </a:ext>
            </a:extLst>
          </p:cNvPr>
          <p:cNvSpPr txBox="1"/>
          <p:nvPr/>
        </p:nvSpPr>
        <p:spPr>
          <a:xfrm>
            <a:off x="4566517" y="3012326"/>
            <a:ext cx="3221252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GB" sz="4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Positives, plus points.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Logical reasons are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 idea is useful.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the positives.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09E1A6B9-998A-EF5E-50E0-D9767E68E43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957235" y="1123844"/>
            <a:ext cx="2624665" cy="1697603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Yellow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Thinking</a:t>
            </a:r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36240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3" y="680307"/>
            <a:ext cx="2873069" cy="2007475"/>
          </a:xfrm>
        </p:spPr>
        <p:txBody>
          <a:bodyPr/>
          <a:lstStyle/>
          <a:p>
            <a:pPr lvl="0">
              <a:defRPr/>
            </a:pPr>
            <a:r>
              <a:rPr lang="en-GB" sz="3200" dirty="0">
                <a:cs typeface="Arial" panose="020B0604020202020204" pitchFamily="34" charset="0"/>
              </a:rPr>
              <a:t>de Bono’s Thinking Hats – Creativity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68695A-C096-404F-373B-BD3321869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400" b="12268"/>
          <a:stretch/>
        </p:blipFill>
        <p:spPr bwMode="auto">
          <a:xfrm>
            <a:off x="3222811" y="572773"/>
            <a:ext cx="6083313" cy="610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C13CA-213B-39D6-1A36-F20EC56AC5C1}"/>
              </a:ext>
            </a:extLst>
          </p:cNvPr>
          <p:cNvSpPr txBox="1"/>
          <p:nvPr/>
        </p:nvSpPr>
        <p:spPr>
          <a:xfrm>
            <a:off x="4753629" y="2832249"/>
            <a:ext cx="302167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33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</a:t>
            </a:r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new ideas are possible?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create something new?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to black hat problems.</a:t>
            </a:r>
          </a:p>
        </p:txBody>
      </p:sp>
      <p:sp>
        <p:nvSpPr>
          <p:cNvPr id="10" name="WordArt 4">
            <a:extLst>
              <a:ext uri="{FF2B5EF4-FFF2-40B4-BE49-F238E27FC236}">
                <a16:creationId xmlns:a16="http://schemas.microsoft.com/office/drawing/2014/main" id="{53F9D1B1-134C-B919-4239-3E6AE83DE3D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994468" y="1080981"/>
            <a:ext cx="2589824" cy="167506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Green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Thinking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412042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42B1-9EB3-07DF-E796-80F5368C0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13" y="680307"/>
            <a:ext cx="2873069" cy="2007475"/>
          </a:xfrm>
        </p:spPr>
        <p:txBody>
          <a:bodyPr/>
          <a:lstStyle/>
          <a:p>
            <a:pPr lvl="0">
              <a:defRPr/>
            </a:pPr>
            <a:r>
              <a:rPr lang="en-GB" sz="3200" dirty="0">
                <a:cs typeface="Arial" panose="020B0604020202020204" pitchFamily="34" charset="0"/>
              </a:rPr>
              <a:t>de Bono’s Thinking Hats –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E9376-A384-1443-73E9-2305BE00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32B6-2DEB-CE2A-C72E-9160687CC733}"/>
              </a:ext>
            </a:extLst>
          </p:cNvPr>
          <p:cNvSpPr txBox="1"/>
          <p:nvPr/>
        </p:nvSpPr>
        <p:spPr>
          <a:xfrm>
            <a:off x="4646443" y="2876257"/>
            <a:ext cx="288465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en-GB" sz="4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my feelings </a:t>
            </a:r>
            <a:b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now?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can change.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reasons need to be given.</a:t>
            </a: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Intuition, hunches, gut instinct.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33D37F-BEEF-432E-1026-00F416485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4191" b="11308"/>
          <a:stretch/>
        </p:blipFill>
        <p:spPr bwMode="auto">
          <a:xfrm>
            <a:off x="3281674" y="675548"/>
            <a:ext cx="5954115" cy="60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761F7-9162-2235-16DE-4859714E7B80}"/>
              </a:ext>
            </a:extLst>
          </p:cNvPr>
          <p:cNvSpPr txBox="1"/>
          <p:nvPr/>
        </p:nvSpPr>
        <p:spPr>
          <a:xfrm>
            <a:off x="4837330" y="2911227"/>
            <a:ext cx="2842802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spcAft>
                <a:spcPts val="600"/>
              </a:spcAft>
            </a:pPr>
            <a:r>
              <a:rPr lang="en-GB" sz="405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thinking is needed?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now and what is the next step?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S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 the thinking.</a:t>
            </a:r>
            <a:endParaRPr lang="en-GB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for action.</a:t>
            </a:r>
          </a:p>
          <a:p>
            <a:pPr algn="ctr" defTabSz="342900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 defTabSz="34290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0481BA13-D33C-B8A4-DDD5-819EE12F73B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102426" y="1136988"/>
            <a:ext cx="2464352" cy="1593914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Blue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Thinking </a:t>
            </a:r>
          </a:p>
          <a:p>
            <a:pPr algn="ctr" defTabSz="342900"/>
            <a:r>
              <a:rPr lang="en-US" sz="2700" b="1" kern="10" dirty="0">
                <a:ln w="18034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blurRad="63500" dist="17961" dir="8100000" algn="ctr" rotWithShape="0">
                    <a:srgbClr val="A5A5A5">
                      <a:alpha val="74998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Hat</a:t>
            </a:r>
          </a:p>
        </p:txBody>
      </p:sp>
    </p:spTree>
    <p:extLst>
      <p:ext uri="{BB962C8B-B14F-4D97-AF65-F5344CB8AC3E}">
        <p14:creationId xmlns:p14="http://schemas.microsoft.com/office/powerpoint/2010/main" val="155450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51EF6-ADED-912D-BA0B-14F94F15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5701FB7-D116-FF02-D046-64162BC95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859" y="476387"/>
            <a:ext cx="8410550" cy="56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482A93-B478-9A0E-32C8-38B00171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22D0E0B-03D1-83B3-9DD4-5611C93C665C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093" y="683908"/>
            <a:ext cx="5971814" cy="548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7312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4357E907-A73D-2447-A6B0-71ED7A03ADDB}"/>
    </a:ext>
  </a:extLst>
</a:theme>
</file>

<file path=ppt/theme/theme2.xml><?xml version="1.0" encoding="utf-8"?>
<a:theme xmlns:a="http://schemas.openxmlformats.org/drawingml/2006/main" name="Section - white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CDDE36DF-B020-DB4D-B2C6-ADDD972581D3}"/>
    </a:ext>
  </a:extLst>
</a:theme>
</file>

<file path=ppt/theme/theme3.xml><?xml version="1.0" encoding="utf-8"?>
<a:theme xmlns:a="http://schemas.openxmlformats.org/drawingml/2006/main" name="Muted">
  <a:themeElements>
    <a:clrScheme name="Pastel Blue Enhanced Contrast">
      <a:dk1>
        <a:srgbClr val="000000"/>
      </a:dk1>
      <a:lt1>
        <a:srgbClr val="F5FBFF"/>
      </a:lt1>
      <a:dk2>
        <a:srgbClr val="23085A"/>
      </a:dk2>
      <a:lt2>
        <a:srgbClr val="FFA0D7"/>
      </a:lt2>
      <a:accent1>
        <a:srgbClr val="035C67"/>
      </a:accent1>
      <a:accent2>
        <a:srgbClr val="7716BD"/>
      </a:accent2>
      <a:accent3>
        <a:srgbClr val="003B4A"/>
      </a:accent3>
      <a:accent4>
        <a:srgbClr val="920061"/>
      </a:accent4>
      <a:accent5>
        <a:srgbClr val="54565A"/>
      </a:accent5>
      <a:accent6>
        <a:srgbClr val="472029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0F7A7E75-8934-A14B-8961-A2586438B50C}"/>
    </a:ext>
  </a:extLst>
</a:theme>
</file>

<file path=ppt/theme/theme4.xml><?xml version="1.0" encoding="utf-8"?>
<a:theme xmlns:a="http://schemas.openxmlformats.org/drawingml/2006/main" name="British Council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1769EC6F-20D1-0744-A4CB-CB71C7FC8E0E}"/>
    </a:ext>
  </a:extLst>
</a:theme>
</file>

<file path=ppt/theme/theme5.xml><?xml version="1.0" encoding="utf-8"?>
<a:theme xmlns:a="http://schemas.openxmlformats.org/drawingml/2006/main" name="British Council blank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0773DCA6-A4A0-D344-A46A-1803BF9CF8E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1370</TotalTime>
  <Words>713</Words>
  <Application>Microsoft Office PowerPoint</Application>
  <PresentationFormat>Widescreen</PresentationFormat>
  <Paragraphs>189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British Council Sans Headline</vt:lpstr>
      <vt:lpstr>Arial</vt:lpstr>
      <vt:lpstr>British Council Sans</vt:lpstr>
      <vt:lpstr>Georgia</vt:lpstr>
      <vt:lpstr>Calibri</vt:lpstr>
      <vt:lpstr>Cover</vt:lpstr>
      <vt:lpstr>Section - white</vt:lpstr>
      <vt:lpstr>Muted</vt:lpstr>
      <vt:lpstr>British Council</vt:lpstr>
      <vt:lpstr>British Council blank</vt:lpstr>
      <vt:lpstr>Sustainable Cities and Communities: Clean Air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Air pollution in Taiwan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over one or two lines</dc:title>
  <dc:subject/>
  <dc:creator>Drew de Soto</dc:creator>
  <cp:keywords/>
  <dc:description/>
  <cp:lastModifiedBy>Cairns, Pamela (Marketing and Communications)</cp:lastModifiedBy>
  <cp:revision>19</cp:revision>
  <cp:lastPrinted>2019-09-18T09:30:23Z</cp:lastPrinted>
  <dcterms:created xsi:type="dcterms:W3CDTF">2022-10-26T12:07:12Z</dcterms:created>
  <dcterms:modified xsi:type="dcterms:W3CDTF">2023-12-07T11:58:09Z</dcterms:modified>
  <cp:category/>
</cp:coreProperties>
</file>